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480175" cy="1080135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680" y="438"/>
      </p:cViewPr>
      <p:guideLst>
        <p:guide orient="horz" pos="3402"/>
        <p:guide pos="20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46D9F2-7117-41AD-8830-DB01849063A7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699B5925-43B3-4CE1-963D-ABCE751DEA83}">
      <dgm:prSet phldrT="[텍스트]" custT="1"/>
      <dgm:spPr/>
      <dgm:t>
        <a:bodyPr/>
        <a:lstStyle/>
        <a:p>
          <a:pPr latinLnBrk="1">
            <a:lnSpc>
              <a:spcPts val="1500"/>
            </a:lnSpc>
          </a:pPr>
          <a:r>
            <a:rPr lang="ko-KR" alt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등록신청          </a:t>
          </a:r>
          <a:r>
            <a:rPr lang="en-US" altLang="ko-KR" sz="105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(http://pms.kca.kr</a:t>
          </a:r>
          <a:r>
            <a:rPr lang="en-US" altLang="ko-KR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)</a:t>
          </a:r>
          <a:endParaRPr lang="ko-KR" altLang="en-U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F8C1668F-7E41-49D7-A79F-00F18E49C8C4}" type="parTrans" cxnId="{F6576CE9-CF5D-46F7-95E4-F95C6433D95A}">
      <dgm:prSet/>
      <dgm:spPr/>
      <dgm:t>
        <a:bodyPr/>
        <a:lstStyle/>
        <a:p>
          <a:pPr latinLnBrk="1">
            <a:lnSpc>
              <a:spcPts val="1500"/>
            </a:lnSpc>
          </a:pPr>
          <a:endParaRPr lang="ko-KR" alt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F30B3829-0430-428A-B2C2-B2AF2D88D07C}" type="sibTrans" cxnId="{F6576CE9-CF5D-46F7-95E4-F95C6433D95A}">
      <dgm:prSet/>
      <dgm:spPr/>
      <dgm:t>
        <a:bodyPr/>
        <a:lstStyle/>
        <a:p>
          <a:pPr latinLnBrk="1">
            <a:lnSpc>
              <a:spcPts val="1500"/>
            </a:lnSpc>
          </a:pPr>
          <a:endParaRPr lang="ko-KR" alt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884C0B4B-BA31-45C7-8FEE-D21C840D0323}">
      <dgm:prSet phldrT="[텍스트]" custT="1"/>
      <dgm:spPr/>
      <dgm:t>
        <a:bodyPr/>
        <a:lstStyle/>
        <a:p>
          <a:pPr latinLnBrk="1">
            <a:lnSpc>
              <a:spcPts val="1500"/>
            </a:lnSpc>
          </a:pPr>
          <a:r>
            <a:rPr lang="ko-KR" alt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자격검토     및 승인</a:t>
          </a:r>
          <a:endParaRPr lang="ko-KR" alt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9D191C6D-FD2B-4384-96A9-338DAA6D7F4C}" type="parTrans" cxnId="{FE4B0496-F97D-4893-B99F-EEB3CF20BA39}">
      <dgm:prSet/>
      <dgm:spPr/>
      <dgm:t>
        <a:bodyPr/>
        <a:lstStyle/>
        <a:p>
          <a:pPr latinLnBrk="1">
            <a:lnSpc>
              <a:spcPts val="1500"/>
            </a:lnSpc>
          </a:pPr>
          <a:endParaRPr lang="ko-KR" alt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12283CFB-6208-4200-ABBE-74B9694FAA02}" type="sibTrans" cxnId="{FE4B0496-F97D-4893-B99F-EEB3CF20BA39}">
      <dgm:prSet/>
      <dgm:spPr/>
      <dgm:t>
        <a:bodyPr/>
        <a:lstStyle/>
        <a:p>
          <a:pPr latinLnBrk="1">
            <a:lnSpc>
              <a:spcPts val="1500"/>
            </a:lnSpc>
          </a:pPr>
          <a:endParaRPr lang="ko-KR" alt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F10F7245-ECF8-4D36-B506-7912A61F7C00}">
      <dgm:prSet phldrT="[텍스트]" custT="1"/>
      <dgm:spPr/>
      <dgm:t>
        <a:bodyPr/>
        <a:lstStyle/>
        <a:p>
          <a:pPr latinLnBrk="1">
            <a:lnSpc>
              <a:spcPts val="1500"/>
            </a:lnSpc>
          </a:pPr>
          <a:r>
            <a:rPr lang="ko-KR" alt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평가위원  </a:t>
          </a:r>
          <a:r>
            <a:rPr lang="en-US" altLang="ko-KR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POOL</a:t>
          </a:r>
          <a:r>
            <a:rPr lang="ko-KR" alt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등록</a:t>
          </a:r>
          <a:endParaRPr lang="ko-KR" altLang="en-U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4ABEF7FC-7094-4AF6-A65D-819F82538262}" type="parTrans" cxnId="{EFA7DA19-6F3D-45DC-AFB5-3AAAD32C19E6}">
      <dgm:prSet/>
      <dgm:spPr/>
      <dgm:t>
        <a:bodyPr/>
        <a:lstStyle/>
        <a:p>
          <a:pPr latinLnBrk="1">
            <a:lnSpc>
              <a:spcPts val="1500"/>
            </a:lnSpc>
          </a:pPr>
          <a:endParaRPr lang="ko-KR" alt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543C345D-7074-4794-8C6C-ADC6AB773FD6}" type="sibTrans" cxnId="{EFA7DA19-6F3D-45DC-AFB5-3AAAD32C19E6}">
      <dgm:prSet/>
      <dgm:spPr/>
      <dgm:t>
        <a:bodyPr/>
        <a:lstStyle/>
        <a:p>
          <a:pPr latinLnBrk="1">
            <a:lnSpc>
              <a:spcPts val="1500"/>
            </a:lnSpc>
          </a:pPr>
          <a:endParaRPr lang="ko-KR" alt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D2B30D2A-518B-45AA-A7C4-3DAFB19AB7CB}">
      <dgm:prSet phldrT="[텍스트]" custT="1"/>
      <dgm:spPr/>
      <dgm:t>
        <a:bodyPr/>
        <a:lstStyle/>
        <a:p>
          <a:pPr latinLnBrk="1">
            <a:lnSpc>
              <a:spcPts val="1500"/>
            </a:lnSpc>
          </a:pPr>
          <a:r>
            <a:rPr lang="ko-KR" alt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최종 평가위원선정</a:t>
          </a:r>
          <a:endParaRPr lang="ko-KR" altLang="en-U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15BF30CC-1346-455E-B16F-B472811FD36D}" type="parTrans" cxnId="{49C8703D-654F-4671-B9B6-F1077D050111}">
      <dgm:prSet/>
      <dgm:spPr/>
      <dgm:t>
        <a:bodyPr/>
        <a:lstStyle/>
        <a:p>
          <a:pPr latinLnBrk="1">
            <a:lnSpc>
              <a:spcPts val="1500"/>
            </a:lnSpc>
          </a:pPr>
          <a:endParaRPr lang="ko-KR" alt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FD89BC1D-0483-42B0-8945-56BA5C237081}" type="sibTrans" cxnId="{49C8703D-654F-4671-B9B6-F1077D050111}">
      <dgm:prSet/>
      <dgm:spPr/>
      <dgm:t>
        <a:bodyPr/>
        <a:lstStyle/>
        <a:p>
          <a:pPr latinLnBrk="1">
            <a:lnSpc>
              <a:spcPts val="1500"/>
            </a:lnSpc>
          </a:pPr>
          <a:endParaRPr lang="ko-KR" alt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gm:t>
    </dgm:pt>
    <dgm:pt modelId="{741E3049-852E-4B51-8B30-4AF4C7447AE3}" type="pres">
      <dgm:prSet presAssocID="{0946D9F2-7117-41AD-8830-DB01849063A7}" presName="Name0" presStyleCnt="0">
        <dgm:presLayoutVars>
          <dgm:dir/>
          <dgm:resizeHandles val="exact"/>
        </dgm:presLayoutVars>
      </dgm:prSet>
      <dgm:spPr/>
    </dgm:pt>
    <dgm:pt modelId="{0385CB26-D748-4B88-9152-36EE28978017}" type="pres">
      <dgm:prSet presAssocID="{699B5925-43B3-4CE1-963D-ABCE751DEA83}" presName="parTxOnly" presStyleLbl="node1" presStyleIdx="0" presStyleCnt="4" custScaleY="8988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04E45BB-4BF5-4977-A8E4-AC1544359F08}" type="pres">
      <dgm:prSet presAssocID="{F30B3829-0430-428A-B2C2-B2AF2D88D07C}" presName="parSpace" presStyleCnt="0"/>
      <dgm:spPr/>
    </dgm:pt>
    <dgm:pt modelId="{0FB23B6E-0D21-4396-8E0D-8B362748828C}" type="pres">
      <dgm:prSet presAssocID="{884C0B4B-BA31-45C7-8FEE-D21C840D0323}" presName="parTxOnly" presStyleLbl="node1" presStyleIdx="1" presStyleCnt="4" custScaleY="8988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A8B922B-4F03-4A4B-BFF1-9CF7A72719BA}" type="pres">
      <dgm:prSet presAssocID="{12283CFB-6208-4200-ABBE-74B9694FAA02}" presName="parSpace" presStyleCnt="0"/>
      <dgm:spPr/>
    </dgm:pt>
    <dgm:pt modelId="{7E3076CA-ADEE-4947-90A0-B994E6406519}" type="pres">
      <dgm:prSet presAssocID="{F10F7245-ECF8-4D36-B506-7912A61F7C00}" presName="parTxOnly" presStyleLbl="node1" presStyleIdx="2" presStyleCnt="4" custScaleY="8988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549DB11-E6CC-4FF4-A19F-55404E17B0CF}" type="pres">
      <dgm:prSet presAssocID="{543C345D-7074-4794-8C6C-ADC6AB773FD6}" presName="parSpace" presStyleCnt="0"/>
      <dgm:spPr/>
    </dgm:pt>
    <dgm:pt modelId="{9F7FED41-06F0-4BB4-A5EC-478606B1FB36}" type="pres">
      <dgm:prSet presAssocID="{D2B30D2A-518B-45AA-A7C4-3DAFB19AB7CB}" presName="parTxOnly" presStyleLbl="node1" presStyleIdx="3" presStyleCnt="4" custScaleY="8988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F6576CE9-CF5D-46F7-95E4-F95C6433D95A}" srcId="{0946D9F2-7117-41AD-8830-DB01849063A7}" destId="{699B5925-43B3-4CE1-963D-ABCE751DEA83}" srcOrd="0" destOrd="0" parTransId="{F8C1668F-7E41-49D7-A79F-00F18E49C8C4}" sibTransId="{F30B3829-0430-428A-B2C2-B2AF2D88D07C}"/>
    <dgm:cxn modelId="{49C8703D-654F-4671-B9B6-F1077D050111}" srcId="{0946D9F2-7117-41AD-8830-DB01849063A7}" destId="{D2B30D2A-518B-45AA-A7C4-3DAFB19AB7CB}" srcOrd="3" destOrd="0" parTransId="{15BF30CC-1346-455E-B16F-B472811FD36D}" sibTransId="{FD89BC1D-0483-42B0-8945-56BA5C237081}"/>
    <dgm:cxn modelId="{9F52284C-1603-43C1-825E-4EACEFD1F2EC}" type="presOf" srcId="{0946D9F2-7117-41AD-8830-DB01849063A7}" destId="{741E3049-852E-4B51-8B30-4AF4C7447AE3}" srcOrd="0" destOrd="0" presId="urn:microsoft.com/office/officeart/2005/8/layout/hChevron3"/>
    <dgm:cxn modelId="{3281FD5F-128C-42AD-8E66-F375EB1E6245}" type="presOf" srcId="{D2B30D2A-518B-45AA-A7C4-3DAFB19AB7CB}" destId="{9F7FED41-06F0-4BB4-A5EC-478606B1FB36}" srcOrd="0" destOrd="0" presId="urn:microsoft.com/office/officeart/2005/8/layout/hChevron3"/>
    <dgm:cxn modelId="{D015BCAB-8ADA-4DDF-9C61-9457E3807706}" type="presOf" srcId="{884C0B4B-BA31-45C7-8FEE-D21C840D0323}" destId="{0FB23B6E-0D21-4396-8E0D-8B362748828C}" srcOrd="0" destOrd="0" presId="urn:microsoft.com/office/officeart/2005/8/layout/hChevron3"/>
    <dgm:cxn modelId="{EFA7DA19-6F3D-45DC-AFB5-3AAAD32C19E6}" srcId="{0946D9F2-7117-41AD-8830-DB01849063A7}" destId="{F10F7245-ECF8-4D36-B506-7912A61F7C00}" srcOrd="2" destOrd="0" parTransId="{4ABEF7FC-7094-4AF6-A65D-819F82538262}" sibTransId="{543C345D-7074-4794-8C6C-ADC6AB773FD6}"/>
    <dgm:cxn modelId="{FE4B0496-F97D-4893-B99F-EEB3CF20BA39}" srcId="{0946D9F2-7117-41AD-8830-DB01849063A7}" destId="{884C0B4B-BA31-45C7-8FEE-D21C840D0323}" srcOrd="1" destOrd="0" parTransId="{9D191C6D-FD2B-4384-96A9-338DAA6D7F4C}" sibTransId="{12283CFB-6208-4200-ABBE-74B9694FAA02}"/>
    <dgm:cxn modelId="{581FC9CE-43EB-4A3A-8589-0412A226588B}" type="presOf" srcId="{F10F7245-ECF8-4D36-B506-7912A61F7C00}" destId="{7E3076CA-ADEE-4947-90A0-B994E6406519}" srcOrd="0" destOrd="0" presId="urn:microsoft.com/office/officeart/2005/8/layout/hChevron3"/>
    <dgm:cxn modelId="{EFE20255-9631-4561-8D54-C369B29C667D}" type="presOf" srcId="{699B5925-43B3-4CE1-963D-ABCE751DEA83}" destId="{0385CB26-D748-4B88-9152-36EE28978017}" srcOrd="0" destOrd="0" presId="urn:microsoft.com/office/officeart/2005/8/layout/hChevron3"/>
    <dgm:cxn modelId="{757A08F5-5C6F-4333-A6B4-71BC1D1533CC}" type="presParOf" srcId="{741E3049-852E-4B51-8B30-4AF4C7447AE3}" destId="{0385CB26-D748-4B88-9152-36EE28978017}" srcOrd="0" destOrd="0" presId="urn:microsoft.com/office/officeart/2005/8/layout/hChevron3"/>
    <dgm:cxn modelId="{49A67C7C-2244-42B1-A8F5-DB99D7022BDE}" type="presParOf" srcId="{741E3049-852E-4B51-8B30-4AF4C7447AE3}" destId="{A04E45BB-4BF5-4977-A8E4-AC1544359F08}" srcOrd="1" destOrd="0" presId="urn:microsoft.com/office/officeart/2005/8/layout/hChevron3"/>
    <dgm:cxn modelId="{294D4585-5F31-4F86-B564-A249E87C1BB4}" type="presParOf" srcId="{741E3049-852E-4B51-8B30-4AF4C7447AE3}" destId="{0FB23B6E-0D21-4396-8E0D-8B362748828C}" srcOrd="2" destOrd="0" presId="urn:microsoft.com/office/officeart/2005/8/layout/hChevron3"/>
    <dgm:cxn modelId="{D2A66FBF-5865-400A-87BB-3BB019E760B8}" type="presParOf" srcId="{741E3049-852E-4B51-8B30-4AF4C7447AE3}" destId="{DA8B922B-4F03-4A4B-BFF1-9CF7A72719BA}" srcOrd="3" destOrd="0" presId="urn:microsoft.com/office/officeart/2005/8/layout/hChevron3"/>
    <dgm:cxn modelId="{9321E823-1FB9-48FD-9624-ABCCA81DD794}" type="presParOf" srcId="{741E3049-852E-4B51-8B30-4AF4C7447AE3}" destId="{7E3076CA-ADEE-4947-90A0-B994E6406519}" srcOrd="4" destOrd="0" presId="urn:microsoft.com/office/officeart/2005/8/layout/hChevron3"/>
    <dgm:cxn modelId="{089925B2-FC6A-4557-8743-6D8D1F0A755B}" type="presParOf" srcId="{741E3049-852E-4B51-8B30-4AF4C7447AE3}" destId="{9549DB11-E6CC-4FF4-A19F-55404E17B0CF}" srcOrd="5" destOrd="0" presId="urn:microsoft.com/office/officeart/2005/8/layout/hChevron3"/>
    <dgm:cxn modelId="{B6BA9151-66C3-4B08-980E-632FDF210EBD}" type="presParOf" srcId="{741E3049-852E-4B51-8B30-4AF4C7447AE3}" destId="{9F7FED41-06F0-4BB4-A5EC-478606B1FB36}" srcOrd="6" destOrd="0" presId="urn:microsoft.com/office/officeart/2005/8/layout/hChevron3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85CB26-D748-4B88-9152-36EE28978017}">
      <dsp:nvSpPr>
        <dsp:cNvPr id="0" name=""/>
        <dsp:cNvSpPr/>
      </dsp:nvSpPr>
      <dsp:spPr>
        <a:xfrm>
          <a:off x="1574" y="1516199"/>
          <a:ext cx="1580023" cy="56805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 latinLnBrk="1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등록신청          </a:t>
          </a:r>
          <a:r>
            <a:rPr lang="en-US" altLang="ko-KR" sz="105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(http://pms.kca.kr</a:t>
          </a:r>
          <a:r>
            <a:rPr lang="en-US" altLang="ko-KR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)</a:t>
          </a:r>
          <a:endParaRPr lang="ko-KR" altLang="en-US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sp:txBody>
      <dsp:txXfrm>
        <a:off x="1574" y="1516199"/>
        <a:ext cx="1580023" cy="568050"/>
      </dsp:txXfrm>
    </dsp:sp>
    <dsp:sp modelId="{0FB23B6E-0D21-4396-8E0D-8B362748828C}">
      <dsp:nvSpPr>
        <dsp:cNvPr id="0" name=""/>
        <dsp:cNvSpPr/>
      </dsp:nvSpPr>
      <dsp:spPr>
        <a:xfrm>
          <a:off x="1265593" y="1516199"/>
          <a:ext cx="1580023" cy="56805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 latinLnBrk="1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자격검토     및 승인</a:t>
          </a:r>
          <a:endParaRPr lang="ko-KR" alt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sp:txBody>
      <dsp:txXfrm>
        <a:off x="1265593" y="1516199"/>
        <a:ext cx="1580023" cy="568050"/>
      </dsp:txXfrm>
    </dsp:sp>
    <dsp:sp modelId="{7E3076CA-ADEE-4947-90A0-B994E6406519}">
      <dsp:nvSpPr>
        <dsp:cNvPr id="0" name=""/>
        <dsp:cNvSpPr/>
      </dsp:nvSpPr>
      <dsp:spPr>
        <a:xfrm>
          <a:off x="2529612" y="1516199"/>
          <a:ext cx="1580023" cy="56805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평가위원  </a:t>
          </a:r>
          <a:r>
            <a:rPr lang="en-US" altLang="ko-KR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POOL</a:t>
          </a:r>
          <a:r>
            <a:rPr lang="ko-KR" alt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등록</a:t>
          </a:r>
          <a:endParaRPr lang="ko-KR" altLang="en-US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sp:txBody>
      <dsp:txXfrm>
        <a:off x="2529612" y="1516199"/>
        <a:ext cx="1580023" cy="568050"/>
      </dsp:txXfrm>
    </dsp:sp>
    <dsp:sp modelId="{9F7FED41-06F0-4BB4-A5EC-478606B1FB36}">
      <dsp:nvSpPr>
        <dsp:cNvPr id="0" name=""/>
        <dsp:cNvSpPr/>
      </dsp:nvSpPr>
      <dsp:spPr>
        <a:xfrm>
          <a:off x="3793631" y="1516199"/>
          <a:ext cx="1580023" cy="56805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rPr>
            <a:t>최종 평가위원선정</a:t>
          </a:r>
          <a:endParaRPr lang="ko-KR" altLang="en-US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ea"/>
            <a:ea typeface="+mn-ea"/>
          </a:endParaRPr>
        </a:p>
      </dsp:txBody>
      <dsp:txXfrm>
        <a:off x="3793631" y="1516199"/>
        <a:ext cx="1580023" cy="568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079F9-0428-4AB9-BF20-DE87DFAB5C67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82825" y="744538"/>
            <a:ext cx="22320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BBA63-A771-4039-8056-04B21C2645D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86014" y="3355427"/>
            <a:ext cx="5508149" cy="231528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72027" y="6120769"/>
            <a:ext cx="4536123" cy="27603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523595" y="577573"/>
            <a:ext cx="1093530" cy="12286536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43008" y="577573"/>
            <a:ext cx="3172586" cy="12286536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11889" y="6940869"/>
            <a:ext cx="5508149" cy="214526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11889" y="4578074"/>
            <a:ext cx="5508149" cy="236279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43013" y="3360425"/>
            <a:ext cx="2133058" cy="950368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484072" y="3360425"/>
            <a:ext cx="2133058" cy="950368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4009" y="432558"/>
            <a:ext cx="5832158" cy="1800225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24010" y="2417807"/>
            <a:ext cx="2863203" cy="10076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24010" y="3425429"/>
            <a:ext cx="2863203" cy="62232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291845" y="2417807"/>
            <a:ext cx="2864327" cy="10076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291845" y="3425429"/>
            <a:ext cx="2864327" cy="62232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4015" y="430058"/>
            <a:ext cx="2131933" cy="18302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33573" y="430060"/>
            <a:ext cx="3622598" cy="921865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24015" y="2260289"/>
            <a:ext cx="2131933" cy="73884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70161" y="7560947"/>
            <a:ext cx="3888105" cy="8926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270161" y="965123"/>
            <a:ext cx="3888105" cy="64808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270161" y="8453563"/>
            <a:ext cx="3888105" cy="126765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24009" y="432558"/>
            <a:ext cx="5832158" cy="1800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24009" y="2520322"/>
            <a:ext cx="5832158" cy="7128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24010" y="10011257"/>
            <a:ext cx="1512041" cy="575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4CEB-788E-4F43-AE87-BCB2AE647B50}" type="datetimeFigureOut">
              <a:rPr lang="ko-KR" altLang="en-US" smtClean="0"/>
              <a:pPr/>
              <a:t>2015-03-16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14061" y="10011257"/>
            <a:ext cx="2052055" cy="575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644125" y="10011257"/>
            <a:ext cx="1512041" cy="575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35E9F-F0BD-45E1-91AA-F41996BD041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pms.kca.kr/" TargetMode="Externa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2" cstate="print"/>
          <a:srcRect l="526" t="9449" b="14173"/>
          <a:stretch>
            <a:fillRect/>
          </a:stretch>
        </p:blipFill>
        <p:spPr bwMode="auto">
          <a:xfrm>
            <a:off x="2" y="212088"/>
            <a:ext cx="4827852" cy="1309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 l="526" t="9449" b="14173"/>
          <a:stretch>
            <a:fillRect/>
          </a:stretch>
        </p:blipFill>
        <p:spPr bwMode="auto">
          <a:xfrm>
            <a:off x="1656625" y="216102"/>
            <a:ext cx="4827852" cy="1309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5474" y="392053"/>
            <a:ext cx="4626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2015</a:t>
            </a:r>
            <a:r>
              <a:rPr lang="ko-KR" altLang="en-US" sz="200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년도 </a:t>
            </a:r>
            <a:r>
              <a:rPr lang="en-US" altLang="ko-KR" sz="200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ICT</a:t>
            </a:r>
            <a:r>
              <a:rPr lang="ko-KR" altLang="en-US" sz="200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기금사업 평가위원 모집</a:t>
            </a:r>
            <a:endParaRPr lang="ko-KR" altLang="en-US" sz="2000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둥근헤드라인" pitchFamily="18" charset="-127"/>
              <a:ea typeface="휴먼둥근헤드라인" pitchFamily="18" charset="-127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391" y="19877"/>
            <a:ext cx="1635000" cy="3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그룹 14"/>
          <p:cNvGrpSpPr/>
          <p:nvPr/>
        </p:nvGrpSpPr>
        <p:grpSpPr>
          <a:xfrm>
            <a:off x="518452" y="4746314"/>
            <a:ext cx="5511312" cy="3938155"/>
            <a:chOff x="548680" y="3277380"/>
            <a:chExt cx="5760640" cy="2348877"/>
          </a:xfrm>
        </p:grpSpPr>
        <p:sp>
          <p:nvSpPr>
            <p:cNvPr id="14" name="직사각형 13"/>
            <p:cNvSpPr/>
            <p:nvPr/>
          </p:nvSpPr>
          <p:spPr>
            <a:xfrm>
              <a:off x="548680" y="3347864"/>
              <a:ext cx="5760640" cy="22783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US" altLang="ko-KR" sz="700" b="1" dirty="0" smtClean="0">
                <a:latin typeface="+mn-ea"/>
              </a:endParaRPr>
            </a:p>
            <a:p>
              <a:pPr marL="180975" indent="-180975">
                <a:lnSpc>
                  <a:spcPct val="150000"/>
                </a:lnSpc>
                <a:buFont typeface="Wingdings" pitchFamily="2" charset="2"/>
                <a:buChar char="u"/>
              </a:pPr>
              <a:r>
                <a:rPr lang="ko-KR" altLang="en-US" sz="1200" b="1" spc="-10" dirty="0" smtClean="0">
                  <a:latin typeface="+mn-ea"/>
                </a:rPr>
                <a:t> 기업체</a:t>
              </a:r>
              <a:r>
                <a:rPr lang="en-US" altLang="ko-KR" sz="1200" b="1" spc="-10" dirty="0" smtClean="0">
                  <a:latin typeface="+mn-ea"/>
                </a:rPr>
                <a:t>(</a:t>
              </a:r>
              <a:r>
                <a:rPr lang="ko-KR" altLang="en-US" sz="1200" b="1" spc="-10" dirty="0" smtClean="0">
                  <a:latin typeface="+mn-ea"/>
                </a:rPr>
                <a:t>기업</a:t>
              </a:r>
              <a:r>
                <a:rPr lang="en-US" altLang="ko-KR" sz="1200" b="1" spc="-10" dirty="0" smtClean="0">
                  <a:latin typeface="+mn-ea"/>
                </a:rPr>
                <a:t>․</a:t>
              </a:r>
              <a:r>
                <a:rPr lang="ko-KR" altLang="en-US" sz="1200" b="1" spc="-10" dirty="0" smtClean="0">
                  <a:latin typeface="+mn-ea"/>
                </a:rPr>
                <a:t>업종별 단체 및 민간협회 등을 포함</a:t>
              </a:r>
              <a:r>
                <a:rPr lang="en-US" altLang="ko-KR" sz="1200" b="1" spc="-10" dirty="0" smtClean="0">
                  <a:latin typeface="+mn-ea"/>
                </a:rPr>
                <a:t>) </a:t>
              </a:r>
              <a:r>
                <a:rPr lang="ko-KR" altLang="en-US" sz="1200" b="1" spc="-10" dirty="0" smtClean="0">
                  <a:latin typeface="+mn-ea"/>
                </a:rPr>
                <a:t>종사자로서 다음 각 목의 어느 하나에 해당하는 자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200" b="1" dirty="0" smtClean="0">
                  <a:latin typeface="+mn-ea"/>
                </a:rPr>
                <a:t>  가</a:t>
              </a:r>
              <a:r>
                <a:rPr lang="en-US" altLang="ko-KR" sz="1200" b="1" dirty="0" smtClean="0">
                  <a:latin typeface="+mn-ea"/>
                </a:rPr>
                <a:t>. </a:t>
              </a:r>
              <a:r>
                <a:rPr lang="ko-KR" altLang="en-US" sz="1200" b="1" dirty="0" smtClean="0">
                  <a:latin typeface="+mn-ea"/>
                </a:rPr>
                <a:t>박사학위 소지자로서 해당분야 </a:t>
              </a:r>
              <a:r>
                <a:rPr lang="en-US" altLang="ko-KR" sz="1200" b="1" dirty="0" smtClean="0">
                  <a:latin typeface="+mn-ea"/>
                </a:rPr>
                <a:t>3</a:t>
              </a:r>
              <a:r>
                <a:rPr lang="ko-KR" altLang="en-US" sz="1200" b="1" dirty="0" smtClean="0">
                  <a:latin typeface="+mn-ea"/>
                </a:rPr>
                <a:t>년 이상 경력자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200" b="1" dirty="0" smtClean="0">
                  <a:latin typeface="+mn-ea"/>
                </a:rPr>
                <a:t>  나</a:t>
              </a:r>
              <a:r>
                <a:rPr lang="en-US" altLang="ko-KR" sz="1200" b="1" dirty="0" smtClean="0">
                  <a:latin typeface="+mn-ea"/>
                </a:rPr>
                <a:t>. </a:t>
              </a:r>
              <a:r>
                <a:rPr lang="ko-KR" altLang="en-US" sz="1200" b="1" dirty="0" smtClean="0">
                  <a:latin typeface="+mn-ea"/>
                </a:rPr>
                <a:t>석사학위 소지자로서 해당분야 </a:t>
              </a:r>
              <a:r>
                <a:rPr lang="en-US" altLang="ko-KR" sz="1200" b="1" dirty="0" smtClean="0">
                  <a:latin typeface="+mn-ea"/>
                </a:rPr>
                <a:t>5</a:t>
              </a:r>
              <a:r>
                <a:rPr lang="ko-KR" altLang="en-US" sz="1200" b="1" dirty="0" smtClean="0">
                  <a:latin typeface="+mn-ea"/>
                </a:rPr>
                <a:t>년 이상 경력자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200" b="1" dirty="0" smtClean="0">
                  <a:latin typeface="+mn-ea"/>
                </a:rPr>
                <a:t>  다</a:t>
              </a:r>
              <a:r>
                <a:rPr lang="en-US" altLang="ko-KR" sz="1200" b="1" dirty="0" smtClean="0">
                  <a:latin typeface="+mn-ea"/>
                </a:rPr>
                <a:t>. </a:t>
              </a:r>
              <a:r>
                <a:rPr lang="ko-KR" altLang="en-US" sz="1200" b="1" dirty="0" smtClean="0">
                  <a:latin typeface="+mn-ea"/>
                </a:rPr>
                <a:t>학사학위 소지자로서 해당분야 </a:t>
              </a:r>
              <a:r>
                <a:rPr lang="en-US" altLang="ko-KR" sz="1200" b="1" dirty="0" smtClean="0">
                  <a:latin typeface="+mn-ea"/>
                </a:rPr>
                <a:t>7</a:t>
              </a:r>
              <a:r>
                <a:rPr lang="ko-KR" altLang="en-US" sz="1200" b="1" dirty="0" smtClean="0">
                  <a:latin typeface="+mn-ea"/>
                </a:rPr>
                <a:t>년 이상 경력자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200" b="1" dirty="0" smtClean="0">
                  <a:latin typeface="+mn-ea"/>
                </a:rPr>
                <a:t>  라</a:t>
              </a:r>
              <a:r>
                <a:rPr lang="en-US" altLang="ko-KR" sz="1200" b="1" dirty="0" smtClean="0">
                  <a:latin typeface="+mn-ea"/>
                </a:rPr>
                <a:t>. </a:t>
              </a:r>
              <a:r>
                <a:rPr lang="ko-KR" altLang="en-US" sz="1200" b="1" dirty="0" smtClean="0">
                  <a:latin typeface="+mn-ea"/>
                </a:rPr>
                <a:t>부장급 또는 이에 상당한 직급 이상인 자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u"/>
              </a:pPr>
              <a:r>
                <a:rPr lang="ko-KR" altLang="en-US" sz="1200" b="1" dirty="0" smtClean="0">
                  <a:latin typeface="+mn-ea"/>
                </a:rPr>
                <a:t> </a:t>
              </a:r>
              <a:r>
                <a:rPr lang="ko-KR" altLang="en-US" sz="1200" b="1" spc="-80" dirty="0" smtClean="0">
                  <a:latin typeface="+mn-ea"/>
                </a:rPr>
                <a:t>「고등교육법」제</a:t>
              </a:r>
              <a:r>
                <a:rPr lang="en-US" altLang="ko-KR" sz="1200" b="1" spc="-80" dirty="0" smtClean="0">
                  <a:latin typeface="+mn-ea"/>
                </a:rPr>
                <a:t>2</a:t>
              </a:r>
              <a:r>
                <a:rPr lang="ko-KR" altLang="en-US" sz="1200" b="1" spc="-80" dirty="0" smtClean="0">
                  <a:latin typeface="+mn-ea"/>
                </a:rPr>
                <a:t>조제</a:t>
              </a:r>
              <a:r>
                <a:rPr lang="en-US" altLang="ko-KR" sz="1200" b="1" spc="-80" dirty="0" smtClean="0">
                  <a:latin typeface="+mn-ea"/>
                </a:rPr>
                <a:t>1</a:t>
              </a:r>
              <a:r>
                <a:rPr lang="ko-KR" altLang="en-US" sz="1200" b="1" spc="-80" dirty="0" smtClean="0">
                  <a:latin typeface="+mn-ea"/>
                </a:rPr>
                <a:t>호부터 제</a:t>
              </a:r>
              <a:r>
                <a:rPr lang="en-US" altLang="ko-KR" sz="1200" b="1" spc="-80" dirty="0" smtClean="0">
                  <a:latin typeface="+mn-ea"/>
                </a:rPr>
                <a:t>6</a:t>
              </a:r>
              <a:r>
                <a:rPr lang="ko-KR" altLang="en-US" sz="1200" b="1" spc="-80" dirty="0" smtClean="0">
                  <a:latin typeface="+mn-ea"/>
                </a:rPr>
                <a:t>호까지에 해당하는 학교의 교수</a:t>
              </a:r>
              <a:r>
                <a:rPr lang="en-US" altLang="ko-KR" sz="1200" b="1" spc="-80" dirty="0" smtClean="0">
                  <a:latin typeface="+mn-ea"/>
                </a:rPr>
                <a:t>․</a:t>
              </a:r>
              <a:r>
                <a:rPr lang="ko-KR" altLang="en-US" sz="1200" b="1" spc="-80" dirty="0" smtClean="0">
                  <a:latin typeface="+mn-ea"/>
                </a:rPr>
                <a:t>부교수</a:t>
              </a:r>
              <a:r>
                <a:rPr lang="en-US" altLang="ko-KR" sz="1200" b="1" spc="-80" dirty="0" smtClean="0">
                  <a:latin typeface="+mn-ea"/>
                </a:rPr>
                <a:t>․</a:t>
              </a:r>
              <a:r>
                <a:rPr lang="ko-KR" altLang="en-US" sz="1200" b="1" spc="-80" dirty="0" smtClean="0">
                  <a:latin typeface="+mn-ea"/>
                </a:rPr>
                <a:t>조교수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u"/>
              </a:pPr>
              <a:r>
                <a:rPr lang="en-US" altLang="ko-KR" sz="1200" b="1" dirty="0">
                  <a:latin typeface="+mn-ea"/>
                </a:rPr>
                <a:t> </a:t>
              </a:r>
              <a:r>
                <a:rPr lang="ko-KR" altLang="en-US" sz="1200" b="1" dirty="0" err="1" smtClean="0">
                  <a:latin typeface="+mn-ea"/>
                </a:rPr>
                <a:t>연구계</a:t>
              </a:r>
              <a:endParaRPr lang="ko-KR" altLang="en-US" sz="1200" b="1" dirty="0" smtClean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200" b="1" dirty="0" smtClean="0">
                  <a:latin typeface="+mn-ea"/>
                </a:rPr>
                <a:t>  가</a:t>
              </a:r>
              <a:r>
                <a:rPr lang="en-US" altLang="ko-KR" sz="1200" b="1" dirty="0" smtClean="0">
                  <a:latin typeface="+mn-ea"/>
                </a:rPr>
                <a:t>. </a:t>
              </a:r>
              <a:r>
                <a:rPr lang="ko-KR" altLang="en-US" sz="1200" b="1" dirty="0" smtClean="0">
                  <a:latin typeface="+mn-ea"/>
                </a:rPr>
                <a:t>박사학위 소지자로서 해당분야 </a:t>
              </a:r>
              <a:r>
                <a:rPr lang="en-US" altLang="ko-KR" sz="1200" b="1" dirty="0" smtClean="0">
                  <a:latin typeface="+mn-ea"/>
                </a:rPr>
                <a:t>3</a:t>
              </a:r>
              <a:r>
                <a:rPr lang="ko-KR" altLang="en-US" sz="1200" b="1" dirty="0" smtClean="0">
                  <a:latin typeface="+mn-ea"/>
                </a:rPr>
                <a:t>년 이상 경력자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200" b="1" dirty="0" smtClean="0">
                  <a:latin typeface="+mn-ea"/>
                </a:rPr>
                <a:t>  나</a:t>
              </a:r>
              <a:r>
                <a:rPr lang="en-US" altLang="ko-KR" sz="1200" b="1" dirty="0" smtClean="0">
                  <a:latin typeface="+mn-ea"/>
                </a:rPr>
                <a:t>. </a:t>
              </a:r>
              <a:r>
                <a:rPr lang="ko-KR" altLang="en-US" sz="1200" b="1" dirty="0" smtClean="0">
                  <a:latin typeface="+mn-ea"/>
                </a:rPr>
                <a:t>석사학위 소지자로서 해당분야 </a:t>
              </a:r>
              <a:r>
                <a:rPr lang="en-US" altLang="ko-KR" sz="1200" b="1" dirty="0" smtClean="0">
                  <a:latin typeface="+mn-ea"/>
                </a:rPr>
                <a:t>5</a:t>
              </a:r>
              <a:r>
                <a:rPr lang="ko-KR" altLang="en-US" sz="1200" b="1" dirty="0" smtClean="0">
                  <a:latin typeface="+mn-ea"/>
                </a:rPr>
                <a:t>년 이상 경력자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200" b="1" dirty="0" smtClean="0">
                  <a:latin typeface="+mn-ea"/>
                </a:rPr>
                <a:t>  다</a:t>
              </a:r>
              <a:r>
                <a:rPr lang="en-US" altLang="ko-KR" sz="1200" b="1" dirty="0" smtClean="0">
                  <a:latin typeface="+mn-ea"/>
                </a:rPr>
                <a:t>. </a:t>
              </a:r>
              <a:r>
                <a:rPr lang="ko-KR" altLang="en-US" sz="1200" b="1" dirty="0" smtClean="0">
                  <a:latin typeface="+mn-ea"/>
                </a:rPr>
                <a:t>학사학위 소지자로서 해당분야 </a:t>
              </a:r>
              <a:r>
                <a:rPr lang="en-US" altLang="ko-KR" sz="1200" b="1" dirty="0" smtClean="0">
                  <a:latin typeface="+mn-ea"/>
                </a:rPr>
                <a:t>7</a:t>
              </a:r>
              <a:r>
                <a:rPr lang="ko-KR" altLang="en-US" sz="1200" b="1" dirty="0" smtClean="0">
                  <a:latin typeface="+mn-ea"/>
                </a:rPr>
                <a:t>년 이상 경력자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u"/>
              </a:pPr>
              <a:r>
                <a:rPr lang="en-US" altLang="ko-KR" sz="1200" b="1" dirty="0">
                  <a:latin typeface="+mn-ea"/>
                </a:rPr>
                <a:t> </a:t>
              </a:r>
              <a:r>
                <a:rPr lang="en-US" altLang="ko-KR" sz="1200" b="1" spc="-120" dirty="0" smtClean="0">
                  <a:latin typeface="+mn-ea"/>
                </a:rPr>
                <a:t>5</a:t>
              </a:r>
              <a:r>
                <a:rPr lang="ko-KR" altLang="en-US" sz="1200" b="1" spc="-120" dirty="0" smtClean="0">
                  <a:latin typeface="+mn-ea"/>
                </a:rPr>
                <a:t>급 또는 이에 상당하는 직급이상의 공무원으로서 해당분야의 전문성이 인정되는 자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u"/>
              </a:pPr>
              <a:r>
                <a:rPr lang="en-US" altLang="ko-KR" sz="1200" b="1" dirty="0">
                  <a:latin typeface="+mn-ea"/>
                </a:rPr>
                <a:t> </a:t>
              </a:r>
              <a:r>
                <a:rPr lang="ko-KR" altLang="en-US" sz="1200" b="1" dirty="0" smtClean="0">
                  <a:latin typeface="+mn-ea"/>
                </a:rPr>
                <a:t>그 밖에 위와 동등한 자격이 있다고 인정되는 자</a:t>
              </a:r>
              <a:endParaRPr lang="en-US" altLang="ko-KR" sz="1200" b="1" dirty="0" smtClean="0">
                <a:latin typeface="+mn-ea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620688" y="3277380"/>
              <a:ext cx="1368152" cy="15218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자격요건</a:t>
              </a:r>
              <a:endParaRPr lang="ko-KR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3131007" y="2923828"/>
            <a:ext cx="2893718" cy="1728194"/>
            <a:chOff x="548680" y="3237756"/>
            <a:chExt cx="3024628" cy="1463021"/>
          </a:xfrm>
        </p:grpSpPr>
        <p:sp>
          <p:nvSpPr>
            <p:cNvPr id="17" name="직사각형 16"/>
            <p:cNvSpPr/>
            <p:nvPr/>
          </p:nvSpPr>
          <p:spPr>
            <a:xfrm>
              <a:off x="548680" y="3347865"/>
              <a:ext cx="3024628" cy="13529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altLang="ko-KR" sz="700" spc="-150" dirty="0" smtClean="0">
                <a:latin typeface="+mn-ea"/>
              </a:endParaRPr>
            </a:p>
            <a:p>
              <a:pPr>
                <a:lnSpc>
                  <a:spcPct val="150000"/>
                </a:lnSpc>
                <a:buFont typeface="Wingdings" pitchFamily="2" charset="2"/>
                <a:buChar char="u"/>
              </a:pPr>
              <a:r>
                <a:rPr lang="ko-KR" altLang="en-US" sz="1200" b="1" spc="-150" dirty="0" smtClean="0">
                  <a:latin typeface="+mn-ea"/>
                </a:rPr>
                <a:t> 기금사업 선정 평가에 관한 사항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u"/>
              </a:pPr>
              <a:r>
                <a:rPr lang="ko-KR" altLang="en-US" sz="1200" b="1" spc="-160" dirty="0" smtClean="0">
                  <a:latin typeface="+mn-ea"/>
                </a:rPr>
                <a:t> </a:t>
              </a:r>
              <a:r>
                <a:rPr lang="ko-KR" altLang="en-US" sz="1200" b="1" spc="-220" dirty="0" smtClean="0">
                  <a:latin typeface="+mn-ea"/>
                </a:rPr>
                <a:t>기금사업의 중간 및 최종보고 평가에 관한 사항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u"/>
              </a:pPr>
              <a:r>
                <a:rPr lang="ko-KR" altLang="en-US" sz="1200" b="1" spc="-150" dirty="0" smtClean="0">
                  <a:latin typeface="+mn-ea"/>
                </a:rPr>
                <a:t> 문제사업의 제재</a:t>
              </a:r>
              <a:r>
                <a:rPr lang="en-US" altLang="ko-KR" sz="1200" b="1" spc="-150" dirty="0" smtClean="0">
                  <a:latin typeface="+mn-ea"/>
                </a:rPr>
                <a:t>·</a:t>
              </a:r>
              <a:r>
                <a:rPr lang="ko-KR" altLang="en-US" sz="1200" b="1" spc="-150" dirty="0" smtClean="0">
                  <a:latin typeface="+mn-ea"/>
                </a:rPr>
                <a:t>환수에 관한 사항</a:t>
              </a:r>
            </a:p>
            <a:p>
              <a:pPr marL="180975" indent="-180975">
                <a:lnSpc>
                  <a:spcPct val="150000"/>
                </a:lnSpc>
                <a:buFont typeface="Wingdings" pitchFamily="2" charset="2"/>
                <a:buChar char="u"/>
              </a:pPr>
              <a:r>
                <a:rPr lang="ko-KR" altLang="en-US" sz="1200" b="1" spc="-150" dirty="0" smtClean="0">
                  <a:latin typeface="+mn-ea"/>
                </a:rPr>
                <a:t> </a:t>
              </a:r>
              <a:r>
                <a:rPr lang="ko-KR" altLang="en-US" sz="1200" b="1" spc="-220" dirty="0" smtClean="0">
                  <a:latin typeface="+mn-ea"/>
                </a:rPr>
                <a:t>그 밖에 기금사업의 평가</a:t>
              </a:r>
              <a:r>
                <a:rPr lang="en-US" altLang="ko-KR" sz="1200" b="1" spc="-220" dirty="0" smtClean="0">
                  <a:latin typeface="+mn-ea"/>
                </a:rPr>
                <a:t>·</a:t>
              </a:r>
              <a:r>
                <a:rPr lang="ko-KR" altLang="en-US" sz="1200" b="1" spc="-220" dirty="0" smtClean="0">
                  <a:latin typeface="+mn-ea"/>
                </a:rPr>
                <a:t>관리를 위해 평가위원회 심의가 필요하다고 인정된 사항</a:t>
              </a:r>
              <a:endParaRPr lang="en-US" altLang="ko-KR" sz="1200" b="1" spc="-220" dirty="0" smtClean="0">
                <a:latin typeface="+mn-ea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620688" y="3237756"/>
              <a:ext cx="1368152" cy="21602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평가 내용</a:t>
              </a:r>
              <a:endParaRPr lang="ko-KR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234288" y="1491439"/>
            <a:ext cx="5919558" cy="138499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 b="1" spc="-50" dirty="0" smtClean="0">
                <a:latin typeface="+mn-ea"/>
              </a:rPr>
              <a:t>한국방송통신전파진흥원</a:t>
            </a:r>
            <a:r>
              <a:rPr lang="en-US" altLang="ko-KR" sz="1400" b="1" spc="-50" dirty="0" smtClean="0">
                <a:latin typeface="+mn-ea"/>
              </a:rPr>
              <a:t>(KCA)</a:t>
            </a:r>
            <a:r>
              <a:rPr lang="ko-KR" altLang="en-US" sz="1400" b="1" spc="-50" dirty="0" smtClean="0">
                <a:latin typeface="+mn-ea"/>
              </a:rPr>
              <a:t>은 미래창조과학부</a:t>
            </a:r>
            <a:r>
              <a:rPr lang="en-US" altLang="ko-KR" sz="1400" b="1" spc="-50" dirty="0" smtClean="0">
                <a:latin typeface="+mn-ea"/>
              </a:rPr>
              <a:t>·</a:t>
            </a:r>
            <a:r>
              <a:rPr lang="ko-KR" altLang="en-US" sz="1400" b="1" spc="-50" dirty="0" smtClean="0">
                <a:latin typeface="+mn-ea"/>
              </a:rPr>
              <a:t>방송통신위원회 소관의 </a:t>
            </a:r>
            <a:r>
              <a:rPr lang="ko-KR" altLang="en-US" sz="1400" b="1" spc="30" dirty="0" smtClean="0">
                <a:latin typeface="+mn-ea"/>
              </a:rPr>
              <a:t>非</a:t>
            </a:r>
            <a:r>
              <a:rPr lang="en-US" altLang="ko-KR" sz="1400" b="1" spc="30" dirty="0" smtClean="0">
                <a:latin typeface="+mn-ea"/>
              </a:rPr>
              <a:t>R&amp;D</a:t>
            </a:r>
            <a:r>
              <a:rPr lang="ko-KR" altLang="en-US" sz="1400" b="1" spc="30" dirty="0" smtClean="0">
                <a:latin typeface="+mn-ea"/>
              </a:rPr>
              <a:t>분야 </a:t>
            </a:r>
            <a:r>
              <a:rPr lang="en-US" altLang="ko-KR" sz="1400" b="1" spc="30" dirty="0" smtClean="0">
                <a:latin typeface="+mn-ea"/>
              </a:rPr>
              <a:t>ICT </a:t>
            </a:r>
            <a:r>
              <a:rPr lang="ko-KR" altLang="en-US" sz="1400" b="1" spc="30" dirty="0" smtClean="0">
                <a:latin typeface="+mn-ea"/>
              </a:rPr>
              <a:t>기금사업에 대한 체계적인 全주기 사업관리</a:t>
            </a:r>
            <a:r>
              <a:rPr lang="en-US" altLang="ko-KR" sz="1200" b="1" spc="30" dirty="0" smtClean="0">
                <a:latin typeface="+mn-ea"/>
              </a:rPr>
              <a:t>(</a:t>
            </a:r>
            <a:r>
              <a:rPr lang="ko-KR" altLang="en-US" sz="1200" b="1" spc="30" dirty="0" smtClean="0">
                <a:latin typeface="+mn-ea"/>
              </a:rPr>
              <a:t>사업기획</a:t>
            </a:r>
            <a:r>
              <a:rPr lang="en-US" altLang="ko-KR" sz="1200" b="1" spc="-10" dirty="0" smtClean="0">
                <a:latin typeface="+mn-ea"/>
              </a:rPr>
              <a:t>-</a:t>
            </a:r>
            <a:r>
              <a:rPr lang="ko-KR" altLang="en-US" sz="1200" b="1" spc="-10" dirty="0" smtClean="0">
                <a:latin typeface="+mn-ea"/>
              </a:rPr>
              <a:t>사업수행</a:t>
            </a:r>
            <a:r>
              <a:rPr lang="en-US" altLang="ko-KR" sz="1200" b="1" dirty="0" smtClean="0">
                <a:latin typeface="+mn-ea"/>
              </a:rPr>
              <a:t>-</a:t>
            </a:r>
            <a:r>
              <a:rPr lang="ko-KR" altLang="en-US" sz="1200" b="1" dirty="0" smtClean="0">
                <a:latin typeface="+mn-ea"/>
              </a:rPr>
              <a:t>사후관리</a:t>
            </a:r>
            <a:r>
              <a:rPr lang="en-US" altLang="ko-KR" sz="1200" b="1" dirty="0" smtClean="0">
                <a:latin typeface="+mn-ea"/>
              </a:rPr>
              <a:t>)</a:t>
            </a:r>
            <a:r>
              <a:rPr lang="ko-KR" altLang="en-US" sz="1400" b="1" dirty="0">
                <a:latin typeface="+mn-ea"/>
              </a:rPr>
              <a:t> </a:t>
            </a:r>
            <a:r>
              <a:rPr lang="ko-KR" altLang="en-US" sz="1400" b="1" dirty="0" smtClean="0">
                <a:latin typeface="+mn-ea"/>
              </a:rPr>
              <a:t>전담기관으로서 다음과 같이 평가위원회를 구성</a:t>
            </a:r>
            <a:r>
              <a:rPr lang="en-US" altLang="ko-KR" sz="1400" b="1" dirty="0" smtClean="0">
                <a:latin typeface="+mn-ea"/>
              </a:rPr>
              <a:t>·</a:t>
            </a:r>
            <a:r>
              <a:rPr lang="ko-KR" altLang="en-US" sz="1400" b="1" dirty="0" smtClean="0">
                <a:latin typeface="+mn-ea"/>
              </a:rPr>
              <a:t>운영하여 </a:t>
            </a:r>
            <a:r>
              <a:rPr lang="en-US" altLang="ko-KR" sz="1400" b="1" dirty="0" smtClean="0">
                <a:latin typeface="+mn-ea"/>
              </a:rPr>
              <a:t>ICT</a:t>
            </a:r>
            <a:r>
              <a:rPr lang="ko-KR" altLang="en-US" sz="1400" b="1" dirty="0" smtClean="0">
                <a:latin typeface="+mn-ea"/>
              </a:rPr>
              <a:t>기금사업의 투명성 제고 및 효율적 평가 관리를 하고자 합니다</a:t>
            </a:r>
            <a:r>
              <a:rPr lang="en-US" altLang="ko-KR" sz="1400" b="1" dirty="0" smtClean="0">
                <a:latin typeface="+mn-ea"/>
              </a:rPr>
              <a:t>.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227325" y="778848"/>
            <a:ext cx="4668946" cy="73866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 b="1" spc="-20" dirty="0" smtClean="0">
                <a:solidFill>
                  <a:schemeClr val="bg1"/>
                </a:solidFill>
                <a:latin typeface="+mn-ea"/>
              </a:rPr>
              <a:t>한국방송통신전파진흥원에서 수행하는 </a:t>
            </a:r>
            <a:r>
              <a:rPr lang="en-US" altLang="ko-KR" sz="1400" b="1" spc="-20" dirty="0" smtClean="0">
                <a:solidFill>
                  <a:schemeClr val="bg1"/>
                </a:solidFill>
                <a:latin typeface="+mn-ea"/>
              </a:rPr>
              <a:t>ICT</a:t>
            </a:r>
            <a:r>
              <a:rPr lang="ko-KR" altLang="en-US" sz="1400" b="1" spc="-20" dirty="0" smtClean="0">
                <a:solidFill>
                  <a:schemeClr val="bg1"/>
                </a:solidFill>
                <a:latin typeface="+mn-ea"/>
              </a:rPr>
              <a:t>기금사업의</a:t>
            </a:r>
            <a:endParaRPr lang="en-US" altLang="ko-KR" sz="1400" b="1" spc="-20" dirty="0" smtClean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400" b="1" spc="-20" dirty="0" smtClean="0">
                <a:solidFill>
                  <a:schemeClr val="bg1"/>
                </a:solidFill>
                <a:latin typeface="+mn-ea"/>
              </a:rPr>
              <a:t>평가위원으로 </a:t>
            </a:r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참여하실 전문가를 모집합니다</a:t>
            </a:r>
            <a:r>
              <a:rPr lang="en-US" altLang="ko-KR" sz="1400" b="1" dirty="0" smtClean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518452" y="7560915"/>
            <a:ext cx="5511312" cy="3600450"/>
            <a:chOff x="548680" y="6283427"/>
            <a:chExt cx="5832648" cy="3048000"/>
          </a:xfrm>
        </p:grpSpPr>
        <p:grpSp>
          <p:nvGrpSpPr>
            <p:cNvPr id="28" name="그룹 27"/>
            <p:cNvGrpSpPr/>
            <p:nvPr/>
          </p:nvGrpSpPr>
          <p:grpSpPr>
            <a:xfrm>
              <a:off x="548680" y="7307584"/>
              <a:ext cx="5832648" cy="804619"/>
              <a:chOff x="548680" y="3230136"/>
              <a:chExt cx="5760640" cy="989539"/>
            </a:xfrm>
          </p:grpSpPr>
          <p:sp>
            <p:nvSpPr>
              <p:cNvPr id="29" name="직사각형 28"/>
              <p:cNvSpPr/>
              <p:nvPr/>
            </p:nvSpPr>
            <p:spPr>
              <a:xfrm>
                <a:off x="548680" y="3347865"/>
                <a:ext cx="5760640" cy="87181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endParaRPr lang="en-US" altLang="ko-KR" sz="105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0" name="직사각형 29"/>
              <p:cNvSpPr/>
              <p:nvPr/>
            </p:nvSpPr>
            <p:spPr>
              <a:xfrm>
                <a:off x="620688" y="3230136"/>
                <a:ext cx="1368152" cy="21602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선정방법</a:t>
                </a:r>
                <a:endParaRPr lang="ko-KR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aphicFrame>
          <p:nvGraphicFramePr>
            <p:cNvPr id="31" name="다이어그램 30"/>
            <p:cNvGraphicFramePr/>
            <p:nvPr/>
          </p:nvGraphicFramePr>
          <p:xfrm>
            <a:off x="620688" y="6283427"/>
            <a:ext cx="5688632" cy="3048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</p:grpSp>
      <p:sp>
        <p:nvSpPr>
          <p:cNvPr id="33" name="모서리가 둥근 직사각형 32">
            <a:hlinkClick r:id="rId8"/>
          </p:cNvPr>
          <p:cNvSpPr/>
          <p:nvPr/>
        </p:nvSpPr>
        <p:spPr>
          <a:xfrm>
            <a:off x="2668761" y="9937179"/>
            <a:ext cx="1156695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>
                <a:latin typeface="HY견고딕" pitchFamily="18" charset="-127"/>
                <a:ea typeface="HY견고딕" pitchFamily="18" charset="-127"/>
              </a:rPr>
              <a:t>등록신청</a:t>
            </a:r>
            <a:endParaRPr lang="ko-KR" altLang="en-US" sz="1600" b="1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86735" y="10369227"/>
            <a:ext cx="46948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b="1" dirty="0" smtClean="0">
                <a:latin typeface="+mn-ea"/>
              </a:rPr>
              <a:t>문의 </a:t>
            </a:r>
            <a:r>
              <a:rPr lang="en-US" altLang="ko-KR" sz="1050" b="1" dirty="0" smtClean="0">
                <a:latin typeface="+mn-ea"/>
              </a:rPr>
              <a:t>: KCA </a:t>
            </a:r>
            <a:r>
              <a:rPr lang="ko-KR" altLang="en-US" sz="1050" b="1" dirty="0" smtClean="0">
                <a:latin typeface="+mn-ea"/>
              </a:rPr>
              <a:t>기금총괄기획부</a:t>
            </a:r>
            <a:endParaRPr lang="en-US" altLang="ko-KR" sz="1050" b="1" dirty="0" smtClean="0">
              <a:latin typeface="+mn-ea"/>
            </a:endParaRPr>
          </a:p>
          <a:p>
            <a:pPr algn="ctr"/>
            <a:r>
              <a:rPr lang="en-US" altLang="ko-KR" sz="1050" b="1" dirty="0" smtClean="0">
                <a:latin typeface="+mn-ea"/>
              </a:rPr>
              <a:t>061-350-1279, 1255</a:t>
            </a:r>
            <a:endParaRPr lang="ko-KR" altLang="en-US" sz="1050" b="1" dirty="0">
              <a:latin typeface="+mn-ea"/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518452" y="2928630"/>
            <a:ext cx="2449472" cy="1723391"/>
            <a:chOff x="3551808" y="2640484"/>
            <a:chExt cx="2592288" cy="1458955"/>
          </a:xfrm>
        </p:grpSpPr>
        <p:grpSp>
          <p:nvGrpSpPr>
            <p:cNvPr id="32" name="그룹 31"/>
            <p:cNvGrpSpPr/>
            <p:nvPr/>
          </p:nvGrpSpPr>
          <p:grpSpPr>
            <a:xfrm>
              <a:off x="3551808" y="2640484"/>
              <a:ext cx="2592288" cy="1458955"/>
              <a:chOff x="548680" y="3237756"/>
              <a:chExt cx="2560284" cy="1458955"/>
            </a:xfrm>
          </p:grpSpPr>
          <p:sp>
            <p:nvSpPr>
              <p:cNvPr id="35" name="직사각형 34"/>
              <p:cNvSpPr/>
              <p:nvPr/>
            </p:nvSpPr>
            <p:spPr>
              <a:xfrm>
                <a:off x="548680" y="3347864"/>
                <a:ext cx="2560284" cy="134884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endParaRPr lang="en-US" altLang="ko-KR" sz="700" spc="-150" dirty="0" smtClean="0">
                  <a:latin typeface="+mn-ea"/>
                </a:endParaRPr>
              </a:p>
            </p:txBody>
          </p:sp>
          <p:sp>
            <p:nvSpPr>
              <p:cNvPr id="36" name="직사각형 35"/>
              <p:cNvSpPr/>
              <p:nvPr/>
            </p:nvSpPr>
            <p:spPr>
              <a:xfrm>
                <a:off x="620688" y="3237756"/>
                <a:ext cx="1368152" cy="21602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모집분야</a:t>
                </a:r>
                <a:endParaRPr lang="ko-KR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7" name="직사각형 36"/>
            <p:cNvSpPr/>
            <p:nvPr/>
          </p:nvSpPr>
          <p:spPr>
            <a:xfrm>
              <a:off x="3686299" y="2912388"/>
              <a:ext cx="2359248" cy="1804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정보방송통신 분야 전문가</a:t>
              </a:r>
              <a:endParaRPr lang="ko-KR" altLang="en-US" sz="1200" b="1" dirty="0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3690491" y="3147462"/>
              <a:ext cx="2359248" cy="1804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사업기획</a:t>
              </a:r>
              <a:r>
                <a:rPr lang="en-US" altLang="ko-KR" sz="1200" b="1" dirty="0" smtClean="0"/>
                <a:t> </a:t>
              </a:r>
              <a:r>
                <a:rPr lang="ko-KR" altLang="en-US" sz="1200" b="1" dirty="0" smtClean="0"/>
                <a:t>분야 전문가</a:t>
              </a:r>
              <a:endParaRPr lang="ko-KR" altLang="en-US" sz="1200" b="1" dirty="0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3690491" y="3388886"/>
              <a:ext cx="2359248" cy="1804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예산</a:t>
              </a:r>
              <a:r>
                <a:rPr lang="en-US" altLang="ko-KR" sz="1200" b="1" dirty="0" smtClean="0"/>
                <a:t>·</a:t>
              </a:r>
              <a:r>
                <a:rPr lang="ko-KR" altLang="en-US" sz="1200" b="1" dirty="0" smtClean="0"/>
                <a:t>회계 분야 전문가</a:t>
              </a:r>
              <a:endParaRPr lang="ko-KR" altLang="en-US" sz="1200" b="1" dirty="0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3690491" y="3619768"/>
              <a:ext cx="2359248" cy="1804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법률</a:t>
              </a:r>
              <a:r>
                <a:rPr lang="en-US" altLang="ko-KR" sz="1200" b="1" dirty="0" smtClean="0"/>
                <a:t>·</a:t>
              </a:r>
              <a:r>
                <a:rPr lang="ko-KR" altLang="en-US" sz="1200" b="1" dirty="0" smtClean="0"/>
                <a:t>행정</a:t>
              </a:r>
              <a:r>
                <a:rPr lang="en-US" altLang="ko-KR" sz="1200" b="1" dirty="0" smtClean="0"/>
                <a:t>·</a:t>
              </a:r>
              <a:r>
                <a:rPr lang="ko-KR" altLang="en-US" sz="1200" b="1" dirty="0" smtClean="0"/>
                <a:t>제도 분야 전문가</a:t>
              </a:r>
              <a:endParaRPr lang="ko-KR" altLang="en-US" sz="1200" b="1" dirty="0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3690491" y="3861192"/>
              <a:ext cx="2359248" cy="1804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spc="-100" dirty="0" smtClean="0"/>
                <a:t>국제협력</a:t>
              </a:r>
              <a:r>
                <a:rPr lang="en-US" altLang="ko-KR" sz="1200" b="1" spc="-100" dirty="0" smtClean="0"/>
                <a:t>·</a:t>
              </a:r>
              <a:r>
                <a:rPr lang="ko-KR" altLang="en-US" sz="1200" b="1" spc="-100" dirty="0" smtClean="0"/>
                <a:t>해외진출</a:t>
              </a:r>
              <a:r>
                <a:rPr lang="en-US" altLang="ko-KR" sz="1200" b="1" spc="-100" dirty="0" smtClean="0"/>
                <a:t> </a:t>
              </a:r>
              <a:r>
                <a:rPr lang="ko-KR" altLang="en-US" sz="1200" b="1" spc="-100" dirty="0" smtClean="0"/>
                <a:t>분야 전문가</a:t>
              </a:r>
              <a:endParaRPr lang="ko-KR" altLang="en-US" sz="1200" b="1" spc="-10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274</Words>
  <Application>Microsoft Office PowerPoint</Application>
  <PresentationFormat>사용자 지정</PresentationFormat>
  <Paragraphs>38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name</dc:creator>
  <cp:lastModifiedBy>이선화</cp:lastModifiedBy>
  <cp:revision>25</cp:revision>
  <dcterms:created xsi:type="dcterms:W3CDTF">2015-03-06T04:21:54Z</dcterms:created>
  <dcterms:modified xsi:type="dcterms:W3CDTF">2015-03-16T02:10:04Z</dcterms:modified>
</cp:coreProperties>
</file>